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oper Black" panose="0208090404030B020404" pitchFamily="18"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2" autoAdjust="0"/>
    <p:restoredTop sz="58166" autoAdjust="0"/>
  </p:normalViewPr>
  <p:slideViewPr>
    <p:cSldViewPr snapToGrid="0">
      <p:cViewPr varScale="1">
        <p:scale>
          <a:sx n="46" d="100"/>
          <a:sy n="46" d="100"/>
        </p:scale>
        <p:origin x="1790" y="48"/>
      </p:cViewPr>
      <p:guideLst/>
    </p:cSldViewPr>
  </p:slideViewPr>
  <p:notesTextViewPr>
    <p:cViewPr>
      <p:scale>
        <a:sx n="1" d="1"/>
        <a:sy n="1" d="1"/>
      </p:scale>
      <p:origin x="0" y="-576"/>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3E4AC7-1C7C-4578-A7DC-3A51CAAE7E74}"/>
              </a:ext>
            </a:extLst>
          </p:cNvPr>
          <p:cNvSpPr>
            <a:spLocks noGrp="1"/>
          </p:cNvSpPr>
          <p:nvPr>
            <p:ph type="hdr" sz="quarter"/>
          </p:nvPr>
        </p:nvSpPr>
        <p:spPr>
          <a:xfrm>
            <a:off x="-1" y="0"/>
            <a:ext cx="3884613" cy="778476"/>
          </a:xfrm>
          <a:prstGeom prst="rect">
            <a:avLst/>
          </a:prstGeom>
        </p:spPr>
        <p:txBody>
          <a:bodyPr vert="horz" lIns="91440" tIns="45720" rIns="91440" bIns="45720" rtlCol="0"/>
          <a:lstStyle>
            <a:lvl1pPr algn="l">
              <a:defRPr sz="1200"/>
            </a:lvl1pPr>
          </a:lstStyle>
          <a:p>
            <a:r>
              <a:rPr lang="en-US" sz="1600" dirty="0">
                <a:latin typeface="Cooper Black" panose="0208090404030B020404" pitchFamily="18" charset="0"/>
              </a:rPr>
              <a:t>The Establishment of False Religion</a:t>
            </a:r>
          </a:p>
          <a:p>
            <a:r>
              <a:rPr lang="en-US" dirty="0"/>
              <a:t>Judges 17-18</a:t>
            </a:r>
          </a:p>
        </p:txBody>
      </p:sp>
      <p:sp>
        <p:nvSpPr>
          <p:cNvPr id="3" name="Date Placeholder 2">
            <a:extLst>
              <a:ext uri="{FF2B5EF4-FFF2-40B4-BE49-F238E27FC236}">
                <a16:creationId xmlns:a16="http://schemas.microsoft.com/office/drawing/2014/main" id="{673F062F-ED70-4DA8-BC97-480016CD50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11, 2019 am</a:t>
            </a:r>
          </a:p>
        </p:txBody>
      </p:sp>
      <p:sp>
        <p:nvSpPr>
          <p:cNvPr id="4" name="Footer Placeholder 3">
            <a:extLst>
              <a:ext uri="{FF2B5EF4-FFF2-40B4-BE49-F238E27FC236}">
                <a16:creationId xmlns:a16="http://schemas.microsoft.com/office/drawing/2014/main" id="{C533E30C-2072-4221-9F23-5CED4A4EC3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0F3F9C5-1213-434A-8560-888BEE174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9D143CC-F7C5-447E-BF50-1918E451CD85}" type="slidenum">
              <a:rPr lang="en-US" smtClean="0"/>
              <a:t>‹#›</a:t>
            </a:fld>
            <a:endParaRPr lang="en-US" dirty="0"/>
          </a:p>
        </p:txBody>
      </p:sp>
    </p:spTree>
    <p:extLst>
      <p:ext uri="{BB962C8B-B14F-4D97-AF65-F5344CB8AC3E}">
        <p14:creationId xmlns:p14="http://schemas.microsoft.com/office/powerpoint/2010/main" val="3634287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B5DE2-7A19-4655-A719-0A930A45AEBB}"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94A2A-3E07-4180-9F1C-F4D9ECD833EA}" type="slidenum">
              <a:rPr lang="en-US" smtClean="0"/>
              <a:t>‹#›</a:t>
            </a:fld>
            <a:endParaRPr lang="en-US"/>
          </a:p>
        </p:txBody>
      </p:sp>
    </p:spTree>
    <p:extLst>
      <p:ext uri="{BB962C8B-B14F-4D97-AF65-F5344CB8AC3E}">
        <p14:creationId xmlns:p14="http://schemas.microsoft.com/office/powerpoint/2010/main" val="76847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narrative, beginning in Judges 17, concerns a man who lived in Ephraim, named Micah.</a:t>
            </a:r>
          </a:p>
          <a:p>
            <a:pPr marL="628650" lvl="1" indent="-171450">
              <a:buFont typeface="Arial" panose="020B0604020202020204" pitchFamily="34" charset="0"/>
              <a:buChar char="•"/>
            </a:pPr>
            <a:r>
              <a:rPr lang="en-US" dirty="0"/>
              <a:t>He had stolen money (1,100 shekels of silver) from his mother, who then pronounced a curse upon the one who stole it.</a:t>
            </a:r>
          </a:p>
          <a:p>
            <a:pPr marL="628650" lvl="1" indent="-171450">
              <a:buFont typeface="Arial" panose="020B0604020202020204" pitchFamily="34" charset="0"/>
              <a:buChar char="•"/>
            </a:pPr>
            <a:r>
              <a:rPr lang="en-US" dirty="0"/>
              <a:t>Hearing the curse, he returned the money to her.  His mother rescinded the curse, and told him the money had been consecrated for him.</a:t>
            </a:r>
          </a:p>
          <a:p>
            <a:pPr marL="628650" lvl="1" indent="-171450">
              <a:buFont typeface="Arial" panose="020B0604020202020204" pitchFamily="34" charset="0"/>
              <a:buChar char="•"/>
            </a:pPr>
            <a:r>
              <a:rPr lang="en-US" dirty="0"/>
              <a:t>She took 200 shekels, and gave it to a silversmith, who made from it an idol.</a:t>
            </a:r>
          </a:p>
          <a:p>
            <a:pPr marL="0" indent="0">
              <a:buFont typeface="Arial" panose="020B0604020202020204" pitchFamily="34" charset="0"/>
              <a:buNone/>
            </a:pPr>
            <a:r>
              <a:rPr lang="en-US" b="1" dirty="0"/>
              <a:t>(Joshua 17:5), </a:t>
            </a:r>
            <a:r>
              <a:rPr lang="en-US" i="1" dirty="0"/>
              <a:t>“The man Micah had a shrine, and made an ephod and household idols; and he consecrated one of his sons, who became his priest.”</a:t>
            </a:r>
          </a:p>
          <a:p>
            <a:pPr marL="628650" lvl="1" indent="-171450">
              <a:buFont typeface="Arial" panose="020B0604020202020204" pitchFamily="34" charset="0"/>
              <a:buChar char="•"/>
            </a:pPr>
            <a:r>
              <a:rPr lang="en-US" i="0" dirty="0"/>
              <a:t>After, a Levite from Bethlehem came to Ephraim and met Micah.  After identifying himself as a Levite, he was hired by Micah to be a priest for him</a:t>
            </a:r>
          </a:p>
          <a:p>
            <a:pPr marL="0" indent="0">
              <a:buFont typeface="Arial" panose="020B0604020202020204" pitchFamily="34" charset="0"/>
              <a:buNone/>
            </a:pPr>
            <a:r>
              <a:rPr lang="en-US" b="1" i="0" dirty="0"/>
              <a:t>(Joshua 17:10-12), </a:t>
            </a:r>
            <a:r>
              <a:rPr lang="en-US" i="1" dirty="0"/>
              <a:t>“Micah said to him, “Dwell with me, and be a father and a priest to me, and I will give you ten shekels of silver per year, a suit of clothes, and your sustenance.” So the Levite went in.</a:t>
            </a:r>
            <a:r>
              <a:rPr lang="en-US" i="1" baseline="30000" dirty="0"/>
              <a:t> 11</a:t>
            </a:r>
            <a:r>
              <a:rPr lang="en-US" i="1" dirty="0"/>
              <a:t> Then the Levite was content to dwell with the man; and the young man became like one of his sons to him.</a:t>
            </a:r>
            <a:r>
              <a:rPr lang="en-US" i="1" baseline="30000" dirty="0"/>
              <a:t> 12</a:t>
            </a:r>
            <a:r>
              <a:rPr lang="en-US" i="1" dirty="0"/>
              <a:t> So Micah consecrated the Levite, and the young man became his priest, and lived in the house of Micah.”</a:t>
            </a:r>
          </a:p>
          <a:p>
            <a:pPr marL="628650" lvl="1" indent="-171450">
              <a:buFont typeface="Arial" panose="020B0604020202020204" pitchFamily="34" charset="0"/>
              <a:buChar char="•"/>
            </a:pPr>
            <a:r>
              <a:rPr lang="en-US" i="0" dirty="0"/>
              <a:t>At that time, the tribe of Dan had not received its full inheritance in Canaan.  Most probably, what is meant by this (18:1) is that at that point, the land that had been given to Dan was insufficient for the whole tribe, and so some were looking for more land to inhabit.</a:t>
            </a:r>
          </a:p>
          <a:p>
            <a:pPr marL="0" lvl="0" indent="0">
              <a:buFont typeface="Arial" panose="020B0604020202020204" pitchFamily="34" charset="0"/>
              <a:buNone/>
            </a:pPr>
            <a:r>
              <a:rPr lang="en-US" b="1" i="0" dirty="0"/>
              <a:t>(cf. Joshua 19:47, KJV), </a:t>
            </a:r>
            <a:r>
              <a:rPr lang="en-US" i="1" dirty="0"/>
              <a:t>“And the coast of the children of Dan went out too little for them: therefore the children of Dan went up to fight against </a:t>
            </a:r>
            <a:r>
              <a:rPr lang="en-US" i="1" dirty="0" err="1"/>
              <a:t>Leshem</a:t>
            </a:r>
            <a:r>
              <a:rPr lang="en-US" i="1" dirty="0"/>
              <a:t>, and took it, and smote it with the edge of the sword, and possessed it, and dwelt therein, and called </a:t>
            </a:r>
            <a:r>
              <a:rPr lang="en-US" i="1" dirty="0" err="1"/>
              <a:t>Leshem</a:t>
            </a:r>
            <a:r>
              <a:rPr lang="en-US" i="1" dirty="0"/>
              <a:t>, Dan, after the name of Dan their father.”</a:t>
            </a:r>
          </a:p>
          <a:p>
            <a:pPr marL="628650" lvl="1" indent="-171450">
              <a:buFont typeface="Arial" panose="020B0604020202020204" pitchFamily="34" charset="0"/>
              <a:buChar char="•"/>
            </a:pPr>
            <a:r>
              <a:rPr lang="en-US" i="0" dirty="0"/>
              <a:t>Five men sent by the tribe of Dan stayed with Micah and met the priest, before traveling to </a:t>
            </a:r>
            <a:r>
              <a:rPr lang="en-US" i="0" dirty="0" err="1"/>
              <a:t>Laish</a:t>
            </a:r>
            <a:r>
              <a:rPr lang="en-US" i="0" dirty="0"/>
              <a:t>, where they determined to conquer the land and people for the benefit of their tribe.</a:t>
            </a:r>
          </a:p>
          <a:p>
            <a:pPr marL="628650" lvl="1" indent="-171450">
              <a:buFont typeface="Arial" panose="020B0604020202020204" pitchFamily="34" charset="0"/>
              <a:buChar char="•"/>
            </a:pPr>
            <a:r>
              <a:rPr lang="en-US" i="0" dirty="0"/>
              <a:t>At their word, the tribe sent 600 men to war with </a:t>
            </a:r>
            <a:r>
              <a:rPr lang="en-US" i="0" dirty="0" err="1"/>
              <a:t>Laish</a:t>
            </a:r>
            <a:r>
              <a:rPr lang="en-US" i="0" dirty="0"/>
              <a:t>.  On the way, the stole Micah’s idol and altar, and convinced the priest to be the priest of the tribe of Dan, instead of for the single man Micah.</a:t>
            </a:r>
          </a:p>
          <a:p>
            <a:pPr marL="0" lvl="0" indent="0">
              <a:buFont typeface="Arial" panose="020B0604020202020204" pitchFamily="34" charset="0"/>
              <a:buNone/>
            </a:pPr>
            <a:r>
              <a:rPr lang="en-US" b="1" i="0" dirty="0"/>
              <a:t>(Judges 18:30-31), </a:t>
            </a:r>
            <a:r>
              <a:rPr lang="en-US" i="1" dirty="0"/>
              <a:t>“And the children of Dan set up the graven image: and Jonathan, the son of Gershom, the son of Manasseh, he and his sons were priests to the tribe of Dan until the day of the captivity of the land. </a:t>
            </a:r>
            <a:r>
              <a:rPr lang="en-US" i="1" baseline="30000" dirty="0"/>
              <a:t>31</a:t>
            </a:r>
            <a:r>
              <a:rPr lang="en-US" i="1" dirty="0"/>
              <a:t> And they set them up Micah's graven image, which he made, all the time that the house of God was in Shiloh.”</a:t>
            </a:r>
          </a:p>
          <a:p>
            <a:pPr marL="0" lvl="0" indent="0">
              <a:buFont typeface="Arial" panose="020B0604020202020204" pitchFamily="34" charset="0"/>
              <a:buNone/>
            </a:pPr>
            <a:endParaRPr lang="en-US" b="1" i="1" dirty="0"/>
          </a:p>
          <a:p>
            <a:pPr marL="0" lvl="0" indent="0">
              <a:buFont typeface="Arial" panose="020B0604020202020204" pitchFamily="34" charset="0"/>
              <a:buNone/>
            </a:pPr>
            <a:r>
              <a:rPr lang="en-US" b="1" i="0" dirty="0"/>
              <a:t>What is being described in these chapters in the establishment of a religion, by Micah of Ephraim.  The events described in the chapters is one that has been repeated time and again throughout history.</a:t>
            </a:r>
          </a:p>
          <a:p>
            <a:pPr marL="628650" lvl="1" indent="-171450">
              <a:buFont typeface="Arial" panose="020B0604020202020204" pitchFamily="34" charset="0"/>
              <a:buChar char="•"/>
            </a:pPr>
            <a:r>
              <a:rPr lang="en-US" i="0" dirty="0"/>
              <a:t>How is it in the present?</a:t>
            </a:r>
          </a:p>
          <a:p>
            <a:pPr marL="628650" lvl="1" indent="-171450">
              <a:buFont typeface="Arial" panose="020B0604020202020204" pitchFamily="34" charset="0"/>
              <a:buChar char="•"/>
            </a:pPr>
            <a:r>
              <a:rPr lang="en-US" i="0" dirty="0"/>
              <a:t>Number of Denominations that call themselves Christian number in the thousands. (30 to 40 thousand)</a:t>
            </a:r>
          </a:p>
          <a:p>
            <a:pPr marL="628650" lvl="1" indent="-171450">
              <a:buFont typeface="Arial" panose="020B0604020202020204" pitchFamily="34" charset="0"/>
              <a:buChar char="•"/>
            </a:pPr>
            <a:r>
              <a:rPr lang="en-US" i="0" dirty="0"/>
              <a:t>Number of world religions… 4,200</a:t>
            </a:r>
          </a:p>
          <a:p>
            <a:pPr marL="628650" lvl="1" indent="-171450">
              <a:buFont typeface="Arial" panose="020B0604020202020204" pitchFamily="34" charset="0"/>
              <a:buChar char="•"/>
            </a:pPr>
            <a:endParaRPr lang="en-US" i="0" dirty="0"/>
          </a:p>
          <a:p>
            <a:pPr marL="0" lvl="0" indent="0">
              <a:buFont typeface="Arial" panose="020B0604020202020204" pitchFamily="34" charset="0"/>
              <a:buNone/>
            </a:pPr>
            <a:r>
              <a:rPr lang="en-US" b="1" i="0" dirty="0"/>
              <a:t>How does this happen.  Our text gives us insights.</a:t>
            </a:r>
          </a:p>
        </p:txBody>
      </p:sp>
      <p:sp>
        <p:nvSpPr>
          <p:cNvPr id="4" name="Slide Number Placeholder 3"/>
          <p:cNvSpPr>
            <a:spLocks noGrp="1"/>
          </p:cNvSpPr>
          <p:nvPr>
            <p:ph type="sldNum" sz="quarter" idx="5"/>
          </p:nvPr>
        </p:nvSpPr>
        <p:spPr/>
        <p:txBody>
          <a:bodyPr/>
          <a:lstStyle/>
          <a:p>
            <a:fld id="{56D94A2A-3E07-4180-9F1C-F4D9ECD833EA}" type="slidenum">
              <a:rPr lang="en-US" smtClean="0"/>
              <a:t>1</a:t>
            </a:fld>
            <a:endParaRPr lang="en-US"/>
          </a:p>
        </p:txBody>
      </p:sp>
    </p:spTree>
    <p:extLst>
      <p:ext uri="{BB962C8B-B14F-4D97-AF65-F5344CB8AC3E}">
        <p14:creationId xmlns:p14="http://schemas.microsoft.com/office/powerpoint/2010/main" val="239680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False Religion comes from men doing what is right in their own eyes!</a:t>
            </a:r>
          </a:p>
          <a:p>
            <a:r>
              <a:rPr lang="en-US" b="1" dirty="0"/>
              <a:t>(Joshua 17:4-6), </a:t>
            </a:r>
            <a:r>
              <a:rPr lang="en-US" i="1" dirty="0"/>
              <a:t>“Thus he returned the silver to his mother. Then his mother took two hundred shekels of silver and gave them to the silversmith, and he made it into a carved image and a molded image; and they were in the house of Micah.  </a:t>
            </a:r>
            <a:r>
              <a:rPr lang="en-US" i="1" baseline="30000" dirty="0"/>
              <a:t>5</a:t>
            </a:r>
            <a:r>
              <a:rPr lang="en-US" i="1" dirty="0"/>
              <a:t> The man Micah had a shrine, and made an ephod and household idols; and he consecrated one of his sons, who became his priest.</a:t>
            </a:r>
            <a:r>
              <a:rPr lang="en-US" i="1" baseline="30000" dirty="0"/>
              <a:t> 6</a:t>
            </a:r>
            <a:r>
              <a:rPr lang="en-US" i="1" dirty="0"/>
              <a:t> In those days there was no king in Israel; everyone did what was right in his own eyes.”</a:t>
            </a:r>
          </a:p>
          <a:p>
            <a:pPr marL="628650" lvl="1" indent="-171450">
              <a:buFont typeface="Arial" panose="020B0604020202020204" pitchFamily="34" charset="0"/>
              <a:buChar char="•"/>
            </a:pPr>
            <a:r>
              <a:rPr lang="en-US" dirty="0"/>
              <a:t>The worship of idols was the greatest of transgressions</a:t>
            </a:r>
          </a:p>
          <a:p>
            <a:pPr marL="0" lvl="0" indent="0">
              <a:buFont typeface="Arial" panose="020B0604020202020204" pitchFamily="34" charset="0"/>
              <a:buNone/>
            </a:pPr>
            <a:r>
              <a:rPr lang="en-US" b="1" dirty="0"/>
              <a:t>(Exodus 20:1-6), </a:t>
            </a:r>
            <a:r>
              <a:rPr lang="en-US" i="1" dirty="0"/>
              <a:t>“And God spoke all these words, saying: </a:t>
            </a:r>
            <a:r>
              <a:rPr lang="en-US" i="1" baseline="30000" dirty="0"/>
              <a:t>2</a:t>
            </a:r>
            <a:r>
              <a:rPr lang="en-US" i="1" dirty="0"/>
              <a:t> “I am the Lord your God, who brought you out of the land of Egypt, out of the house of bondage. </a:t>
            </a:r>
            <a:r>
              <a:rPr lang="en-US" i="1" baseline="30000" dirty="0"/>
              <a:t>3</a:t>
            </a:r>
            <a:r>
              <a:rPr lang="en-US" i="1" dirty="0"/>
              <a:t> “You shall have no other gods before Me. </a:t>
            </a:r>
            <a:r>
              <a:rPr lang="en-US" i="1" baseline="30000" dirty="0"/>
              <a:t>4</a:t>
            </a:r>
            <a:r>
              <a:rPr lang="en-US" i="1" dirty="0"/>
              <a:t> “You shall not make for yourself a carved image—any likeness of anything that is in heaven above, or that is in the earth beneath, or that is in the water under the earth; </a:t>
            </a:r>
            <a:r>
              <a:rPr lang="en-US" i="1" baseline="30000" dirty="0"/>
              <a:t>5</a:t>
            </a:r>
            <a:r>
              <a:rPr lang="en-US" i="1" dirty="0"/>
              <a:t> you shall not bow down to them nor serve them. For I, the Lord your God, am a jealous God, visiting the iniquity of the fathers upon the children to the third and fourth generations of those who hate Me,</a:t>
            </a:r>
            <a:r>
              <a:rPr lang="en-US" i="1" baseline="30000" dirty="0"/>
              <a:t> 6</a:t>
            </a:r>
            <a:r>
              <a:rPr lang="en-US" i="1" dirty="0"/>
              <a:t> but showing mercy to thousands, to those who love Me and keep My commandments.”</a:t>
            </a:r>
          </a:p>
          <a:p>
            <a:pPr marL="628650" lvl="1" indent="-171450">
              <a:buFont typeface="Arial" panose="020B0604020202020204" pitchFamily="34" charset="0"/>
              <a:buChar char="•"/>
            </a:pPr>
            <a:r>
              <a:rPr lang="en-US" i="0" dirty="0"/>
              <a:t>However, God’s will does not matter to those who seek to fulfill their own wishes religiously</a:t>
            </a:r>
          </a:p>
          <a:p>
            <a:pPr marL="0" lvl="0" indent="0">
              <a:buFont typeface="Arial" panose="020B0604020202020204" pitchFamily="34" charset="0"/>
              <a:buNone/>
            </a:pPr>
            <a:r>
              <a:rPr lang="en-US" b="1" i="0" dirty="0"/>
              <a:t>(Matthew 15:7-9), </a:t>
            </a:r>
            <a:r>
              <a:rPr lang="en-US" i="1" dirty="0"/>
              <a:t>“Hypocrites! Well did Isaiah prophesy about you, saying: </a:t>
            </a:r>
            <a:r>
              <a:rPr lang="en-US" i="1" baseline="30000" dirty="0"/>
              <a:t>8</a:t>
            </a:r>
            <a:r>
              <a:rPr lang="en-US" i="1" dirty="0"/>
              <a:t> ‘These people draw near to Me with their mouth, and honor Me with their lips, but their heart is far from Me. </a:t>
            </a:r>
            <a:r>
              <a:rPr lang="en-US" i="1" baseline="30000" dirty="0"/>
              <a:t>9</a:t>
            </a:r>
            <a:r>
              <a:rPr lang="en-US" i="1" dirty="0"/>
              <a:t> And in vain they worship Me, </a:t>
            </a:r>
            <a:r>
              <a:rPr lang="en-US" b="1" i="1" dirty="0"/>
              <a:t>teaching as doctrines the commandments of men</a:t>
            </a:r>
            <a:r>
              <a:rPr lang="en-US" i="1" dirty="0"/>
              <a:t>.’ “</a:t>
            </a:r>
          </a:p>
          <a:p>
            <a:pPr marL="628650" lvl="1" indent="-171450">
              <a:buFont typeface="Arial" panose="020B0604020202020204" pitchFamily="34" charset="0"/>
              <a:buChar char="•"/>
            </a:pPr>
            <a:endParaRPr lang="en-US" i="0" dirty="0"/>
          </a:p>
          <a:p>
            <a:pPr marL="0" lvl="0" indent="0">
              <a:buFont typeface="Arial" panose="020B0604020202020204" pitchFamily="34" charset="0"/>
              <a:buNone/>
            </a:pPr>
            <a:r>
              <a:rPr lang="en-US" b="1" i="0" dirty="0"/>
              <a:t>(2 Timothy 4:2-4), </a:t>
            </a:r>
            <a:r>
              <a:rPr lang="en-US" i="1" dirty="0"/>
              <a:t>“Preach the word! Be ready in season and out of season. Convince, rebuke, exhort, with all longsuffering and teaching.</a:t>
            </a:r>
            <a:r>
              <a:rPr lang="en-US" i="1" baseline="30000" dirty="0"/>
              <a:t> 3</a:t>
            </a:r>
            <a:r>
              <a:rPr lang="en-US" i="1" dirty="0"/>
              <a:t> For the time will come when they will not endure sound doctrine, but according to their own desires, because they have itching ears, they will heap up for themselves teachers;</a:t>
            </a:r>
            <a:r>
              <a:rPr lang="en-US" i="1" baseline="30000" dirty="0"/>
              <a:t> 4</a:t>
            </a:r>
            <a:r>
              <a:rPr lang="en-US" i="1" dirty="0"/>
              <a:t> and </a:t>
            </a:r>
            <a:r>
              <a:rPr lang="en-US" b="1" i="1" dirty="0"/>
              <a:t>they will turn their ears away from the truth, and be turned aside to fables</a:t>
            </a:r>
            <a:r>
              <a:rPr lang="en-US" i="1"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A2A-3E07-4180-9F1C-F4D9ECD833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92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Interestingly, False religion often retains aspects of true religion, giving it respectability in the minds of many.</a:t>
            </a:r>
          </a:p>
          <a:p>
            <a:pPr marL="628650" lvl="1" indent="-171450">
              <a:buFont typeface="Arial" panose="020B0604020202020204" pitchFamily="34" charset="0"/>
              <a:buChar char="•"/>
            </a:pPr>
            <a:r>
              <a:rPr lang="en-US" dirty="0"/>
              <a:t>Only a few generations had passed since the giving of the law of Moses, but this generation seemed to have no compunction mixing idolatry with adoration to Jehovah.</a:t>
            </a:r>
          </a:p>
          <a:p>
            <a:pPr marL="628650" lvl="1" indent="-171450">
              <a:buFont typeface="Arial" panose="020B0604020202020204" pitchFamily="34" charset="0"/>
              <a:buChar char="•"/>
            </a:pPr>
            <a:r>
              <a:rPr lang="en-US" dirty="0"/>
              <a:t>Consider the following examples from the text…</a:t>
            </a:r>
          </a:p>
          <a:p>
            <a:pPr marL="171450" lvl="0" indent="-171450">
              <a:buFont typeface="Arial" panose="020B0604020202020204" pitchFamily="34" charset="0"/>
              <a:buChar char="•"/>
            </a:pPr>
            <a:r>
              <a:rPr lang="en-US" b="1" i="0" dirty="0"/>
              <a:t>Micah’s mother asked a blessing upon him from Jehovah, then immediately commissioned an idol to give to him.</a:t>
            </a:r>
          </a:p>
          <a:p>
            <a:pPr marL="0" lvl="0" indent="0">
              <a:buFont typeface="Arial" panose="020B0604020202020204" pitchFamily="34" charset="0"/>
              <a:buNone/>
            </a:pPr>
            <a:r>
              <a:rPr lang="en-US" b="1" i="0" dirty="0"/>
              <a:t>(17:2b-3), </a:t>
            </a:r>
            <a:r>
              <a:rPr lang="en-US" i="1" dirty="0"/>
              <a:t>“…And his mother said, “May you be blessed by </a:t>
            </a:r>
            <a:r>
              <a:rPr lang="en-US" i="1" u="sng" dirty="0"/>
              <a:t>the Lord</a:t>
            </a:r>
            <a:r>
              <a:rPr lang="en-US" i="1" dirty="0"/>
              <a:t>, my son!”</a:t>
            </a:r>
            <a:r>
              <a:rPr lang="en-US" i="1" baseline="30000" dirty="0"/>
              <a:t> 3</a:t>
            </a:r>
            <a:r>
              <a:rPr lang="en-US" i="1" dirty="0"/>
              <a:t> So when he had returned the eleven hundred shekels of silver to his mother, his mother said, “I had wholly dedicated the silver from my hand </a:t>
            </a:r>
            <a:r>
              <a:rPr lang="en-US" i="1" u="sng" dirty="0"/>
              <a:t>to the Lord</a:t>
            </a:r>
            <a:r>
              <a:rPr lang="en-US" i="1" dirty="0"/>
              <a:t> for my son, </a:t>
            </a:r>
            <a:r>
              <a:rPr lang="en-US" i="1" u="sng" dirty="0"/>
              <a:t>to make a carved image and a molded image</a:t>
            </a:r>
            <a:r>
              <a:rPr lang="en-US" i="1" dirty="0"/>
              <a:t>; now therefore, I will return it to you.”</a:t>
            </a:r>
          </a:p>
          <a:p>
            <a:pPr marL="171450" indent="-171450">
              <a:buFont typeface="Arial" panose="020B0604020202020204" pitchFamily="34" charset="0"/>
              <a:buChar char="•"/>
            </a:pPr>
            <a:r>
              <a:rPr lang="en-US" b="1" dirty="0"/>
              <a:t>Micah understood that priests come from the tribe of Levi.  He felt that having a Levite as a priest rather than his own son would bring Jehovah’s favor.</a:t>
            </a:r>
          </a:p>
          <a:p>
            <a:pPr marL="0" indent="0">
              <a:buFont typeface="Arial" panose="020B0604020202020204" pitchFamily="34" charset="0"/>
              <a:buNone/>
            </a:pPr>
            <a:r>
              <a:rPr lang="en-US" b="1" dirty="0"/>
              <a:t>(17:13), </a:t>
            </a:r>
            <a:r>
              <a:rPr lang="en-US" i="1" u="none" dirty="0"/>
              <a:t>“Then Micah said, “Now I know that </a:t>
            </a:r>
            <a:r>
              <a:rPr lang="en-US" i="1" u="sng" dirty="0"/>
              <a:t>the Lord</a:t>
            </a:r>
            <a:r>
              <a:rPr lang="en-US" i="1" u="none" dirty="0"/>
              <a:t> will be good to me, </a:t>
            </a:r>
            <a:r>
              <a:rPr lang="en-US" i="1" u="sng" dirty="0"/>
              <a:t>since I have a Levite as priest</a:t>
            </a:r>
            <a:r>
              <a:rPr lang="en-US" i="1" u="none" dirty="0"/>
              <a:t>!”</a:t>
            </a:r>
          </a:p>
          <a:p>
            <a:pPr marL="171450" indent="-171450">
              <a:buFont typeface="Arial" panose="020B0604020202020204" pitchFamily="34" charset="0"/>
              <a:buChar char="•"/>
            </a:pPr>
            <a:r>
              <a:rPr lang="en-US" b="1" i="0" u="none" dirty="0"/>
              <a:t>The five men from Dan asked the Levite Priest for a word from Jehovah, and the Priest gave them a blessing (though obviously the words were NOT from God).</a:t>
            </a:r>
          </a:p>
          <a:p>
            <a:pPr marL="0" indent="0">
              <a:buFont typeface="Arial" panose="020B0604020202020204" pitchFamily="34" charset="0"/>
              <a:buNone/>
            </a:pPr>
            <a:r>
              <a:rPr lang="en-US" b="1" i="0" u="none" dirty="0"/>
              <a:t>(18:5-6), </a:t>
            </a:r>
            <a:r>
              <a:rPr lang="en-US" b="0" i="1" u="none" dirty="0"/>
              <a:t>“</a:t>
            </a:r>
            <a:r>
              <a:rPr lang="en-US" b="0" i="1" dirty="0"/>
              <a:t>So they said to him, “Please inquire of God, that we may know whether the journey on which we go will be prosperous.” </a:t>
            </a:r>
            <a:r>
              <a:rPr lang="en-US" b="0" i="1" baseline="30000" dirty="0"/>
              <a:t>6</a:t>
            </a:r>
            <a:r>
              <a:rPr lang="en-US" b="0" i="1" dirty="0"/>
              <a:t> And the priest said to them, “Go in peace. The presence of the Lord be with you on your way.”</a:t>
            </a:r>
            <a:endParaRPr lang="en-US" b="0" i="1" u="none" dirty="0"/>
          </a:p>
          <a:p>
            <a:pPr marL="171450" indent="-171450">
              <a:buFont typeface="Arial" panose="020B0604020202020204" pitchFamily="34" charset="0"/>
              <a:buChar char="•"/>
            </a:pPr>
            <a:r>
              <a:rPr lang="en-US" b="1" dirty="0"/>
              <a:t>The Danites sought the Levite to be priest for them, but embraced the idolatry as well.</a:t>
            </a:r>
          </a:p>
          <a:p>
            <a:pPr marL="0" indent="0">
              <a:buFont typeface="Arial" panose="020B0604020202020204" pitchFamily="34" charset="0"/>
              <a:buNone/>
            </a:pPr>
            <a:r>
              <a:rPr lang="en-US" b="1" dirty="0"/>
              <a:t>(18:19-20), </a:t>
            </a:r>
            <a:r>
              <a:rPr lang="en-US" b="0" i="1" dirty="0"/>
              <a:t>“And they said to him, “Be quiet, put your hand over your mouth, and come with us; be a father and a priest to us. Is it better for you to be a priest to the household of one man, or that you be a priest to a tribe and a family in Israel?”</a:t>
            </a:r>
            <a:r>
              <a:rPr lang="en-US" b="0" i="1" baseline="30000" dirty="0"/>
              <a:t> 20</a:t>
            </a:r>
            <a:r>
              <a:rPr lang="en-US" b="0" i="1" dirty="0"/>
              <a:t> So the priest's heart was glad; and he took the ephod, the household idols, and the carved image, and took his place among the people.”</a:t>
            </a:r>
          </a:p>
          <a:p>
            <a:pPr marL="171450" indent="-171450">
              <a:buFont typeface="Arial" panose="020B0604020202020204" pitchFamily="34" charset="0"/>
              <a:buChar char="•"/>
            </a:pPr>
            <a:r>
              <a:rPr lang="en-US" b="1" i="0" dirty="0"/>
              <a:t>Men do the same today, altering the Christian faith, but retaining a semblance of truth</a:t>
            </a:r>
          </a:p>
          <a:p>
            <a:r>
              <a:rPr lang="en-US" b="1" dirty="0"/>
              <a:t>(Colossians 2:20-23), </a:t>
            </a:r>
            <a:r>
              <a:rPr lang="en-US" i="1" dirty="0"/>
              <a:t>“Therefore, if you died with Christ from the basic principles of the world, why, as though living in the world, do you subject yourselves to regulations—</a:t>
            </a:r>
            <a:r>
              <a:rPr lang="en-US" i="1" baseline="30000" dirty="0"/>
              <a:t> 21</a:t>
            </a:r>
            <a:r>
              <a:rPr lang="en-US" i="1" dirty="0"/>
              <a:t> “Do not touch, do not taste, do not handle,”</a:t>
            </a:r>
            <a:r>
              <a:rPr lang="en-US" i="1" baseline="30000" dirty="0"/>
              <a:t> 22</a:t>
            </a:r>
            <a:r>
              <a:rPr lang="en-US" i="1" dirty="0"/>
              <a:t> which all concern things which perish with the using—according to the commandments and doctrines of men?</a:t>
            </a:r>
            <a:r>
              <a:rPr lang="en-US" i="1" baseline="30000" dirty="0"/>
              <a:t> 23</a:t>
            </a:r>
            <a:r>
              <a:rPr lang="en-US" i="1" dirty="0"/>
              <a:t> </a:t>
            </a:r>
            <a:r>
              <a:rPr lang="en-US" i="1" u="sng" dirty="0"/>
              <a:t>These things indeed have an appearance of wisdom in self-imposed religion</a:t>
            </a:r>
            <a:r>
              <a:rPr lang="en-US" i="1" dirty="0"/>
              <a:t>, false humility, and neglect of the body, but are of no value against the indulgence of the flesh.”</a:t>
            </a:r>
          </a:p>
          <a:p>
            <a:r>
              <a:rPr lang="en-US" b="1" dirty="0"/>
              <a:t>(2 Timothy 3:5) [Paul identifies false teachers as evil], </a:t>
            </a:r>
            <a:r>
              <a:rPr lang="en-US" i="1" dirty="0"/>
              <a:t>“</a:t>
            </a:r>
            <a:r>
              <a:rPr lang="en-US" i="1" u="sng" dirty="0"/>
              <a:t>having a form of godliness </a:t>
            </a:r>
            <a:r>
              <a:rPr lang="en-US" i="1" dirty="0"/>
              <a:t>but denying its power. And from such people turn away!”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A2A-3E07-4180-9F1C-F4D9ECD833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88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False religions typically spring from impure and selfish motives</a:t>
            </a:r>
          </a:p>
          <a:p>
            <a:pPr marL="628650" lvl="1" indent="-171450">
              <a:buFont typeface="Arial" panose="020B0604020202020204" pitchFamily="34" charset="0"/>
              <a:buChar char="•"/>
            </a:pPr>
            <a:r>
              <a:rPr lang="en-US" dirty="0"/>
              <a:t>Danites wanted a place to live, and protection (so they stole the gods of Micah)</a:t>
            </a:r>
          </a:p>
          <a:p>
            <a:pPr marL="0" lvl="0" indent="0">
              <a:buFont typeface="Arial" panose="020B0604020202020204" pitchFamily="34" charset="0"/>
              <a:buNone/>
            </a:pPr>
            <a:r>
              <a:rPr lang="en-US" b="1" dirty="0"/>
              <a:t>(18:19-20), </a:t>
            </a:r>
            <a:r>
              <a:rPr lang="en-US" i="1" dirty="0"/>
              <a:t>“And they said to him </a:t>
            </a:r>
            <a:r>
              <a:rPr lang="en-US" b="1" dirty="0"/>
              <a:t>[Micah’s priest]</a:t>
            </a:r>
            <a:r>
              <a:rPr lang="en-US" i="1" dirty="0"/>
              <a:t>, “Be quiet, put your hand over your mouth, and come with us; be a father and a priest to us. Is it better for you to be a priest to the household of one man, or that you be a priest to a tribe and a family in Israel?”</a:t>
            </a:r>
            <a:r>
              <a:rPr lang="en-US" i="1" baseline="30000" dirty="0"/>
              <a:t> 20</a:t>
            </a:r>
            <a:r>
              <a:rPr lang="en-US" i="1" dirty="0"/>
              <a:t> So the priest's heart was glad; and he took the ephod, the household idols, and the carved image, and took his place among the people.”</a:t>
            </a:r>
          </a:p>
          <a:p>
            <a:pPr marL="0" lvl="0" indent="0">
              <a:buFont typeface="Arial" panose="020B0604020202020204" pitchFamily="34" charset="0"/>
              <a:buNone/>
            </a:pPr>
            <a:r>
              <a:rPr lang="en-US" b="1" dirty="0"/>
              <a:t>(18:25-26), </a:t>
            </a:r>
            <a:r>
              <a:rPr lang="en-US" i="1" dirty="0"/>
              <a:t>“And the children of Dan said to him </a:t>
            </a:r>
            <a:r>
              <a:rPr lang="en-US" b="1" dirty="0"/>
              <a:t>[Micah], </a:t>
            </a:r>
            <a:r>
              <a:rPr lang="en-US" i="1" dirty="0"/>
              <a:t>“Do not let your voice be heard among us, lest angry men fall upon you, and you lose your life, with the lives of your household!”</a:t>
            </a:r>
            <a:r>
              <a:rPr lang="en-US" i="1" baseline="30000" dirty="0"/>
              <a:t> 26</a:t>
            </a:r>
            <a:r>
              <a:rPr lang="en-US" i="1" dirty="0"/>
              <a:t> Then the children of Dan went their way. And when Micah saw that they were too strong for him, he turned and went back to his house.</a:t>
            </a:r>
          </a:p>
          <a:p>
            <a:pPr marL="628650" lvl="1" indent="-171450">
              <a:buFont typeface="Arial" panose="020B0604020202020204" pitchFamily="34" charset="0"/>
              <a:buChar char="•"/>
            </a:pPr>
            <a:r>
              <a:rPr lang="en-US" b="1" dirty="0"/>
              <a:t>Other examples:  </a:t>
            </a:r>
            <a:r>
              <a:rPr lang="en-US" dirty="0" err="1"/>
              <a:t>Jereboam</a:t>
            </a:r>
            <a:r>
              <a:rPr lang="en-US" dirty="0"/>
              <a:t> established high places for idol worship to consolidate this reign over the new kingdom of Israel (cf. 1 Kings 12:25-33)</a:t>
            </a:r>
          </a:p>
          <a:p>
            <a:pPr marL="628650" lvl="1" indent="-171450">
              <a:buFont typeface="Arial" panose="020B0604020202020204" pitchFamily="34" charset="0"/>
              <a:buChar char="•"/>
            </a:pPr>
            <a:r>
              <a:rPr lang="en-US" dirty="0"/>
              <a:t>King Henry VIII wanted to divorce Catherine of Aragon.  Pope said no.  So, he started the church of England in 1534.</a:t>
            </a:r>
          </a:p>
          <a:p>
            <a:pPr marL="628650" lvl="1" indent="-171450">
              <a:buFont typeface="Arial" panose="020B0604020202020204" pitchFamily="34" charset="0"/>
              <a:buChar char="•"/>
            </a:pPr>
            <a:r>
              <a:rPr lang="en-US" dirty="0"/>
              <a:t>The split of the Apostate church in the 7</a:t>
            </a:r>
            <a:r>
              <a:rPr lang="en-US" baseline="30000" dirty="0"/>
              <a:t>th</a:t>
            </a:r>
            <a:r>
              <a:rPr lang="en-US" dirty="0"/>
              <a:t> century came as the result of a power struggle between the bishops in Rome and Constantinople. (Catholic/Eastern Orthodox)</a:t>
            </a:r>
          </a:p>
          <a:p>
            <a:pPr marL="628650" lvl="1" indent="-171450">
              <a:buFont typeface="Arial" panose="020B0604020202020204" pitchFamily="34" charset="0"/>
              <a:buChar char="•"/>
            </a:pPr>
            <a:r>
              <a:rPr lang="en-US" dirty="0"/>
              <a:t>TV Evangelists crop up and become popular (often motivated by money/greed or fame).</a:t>
            </a:r>
          </a:p>
          <a:p>
            <a:pPr marL="171450" lvl="0" indent="-171450">
              <a:buFont typeface="Arial" panose="020B0604020202020204" pitchFamily="34" charset="0"/>
              <a:buChar char="•"/>
            </a:pPr>
            <a:r>
              <a:rPr lang="en-US" b="1" dirty="0"/>
              <a:t>It is a shame when religion becomes about ME rather than about HIM!</a:t>
            </a:r>
          </a:p>
          <a:p>
            <a:pPr marL="0" lvl="0" indent="0">
              <a:buFont typeface="Arial" panose="020B0604020202020204" pitchFamily="34" charset="0"/>
              <a:buNone/>
            </a:pPr>
            <a:r>
              <a:rPr lang="en-US" b="1" dirty="0"/>
              <a:t>(James 4:1-4), </a:t>
            </a:r>
            <a:r>
              <a:rPr lang="en-US" i="1" dirty="0"/>
              <a:t>“Where do wars and fights come from among you? Do they not come from your desires for pleasure that war in your members?</a:t>
            </a:r>
            <a:r>
              <a:rPr lang="en-US" i="1" baseline="30000" dirty="0"/>
              <a:t> 2</a:t>
            </a:r>
            <a:r>
              <a:rPr lang="en-US" i="1" dirty="0"/>
              <a:t> You lust and do not have. You murder and covet and cannot obtain. You fight and war. Yet you do not have because you do not ask.</a:t>
            </a:r>
            <a:r>
              <a:rPr lang="en-US" i="1" baseline="30000" dirty="0"/>
              <a:t> 3</a:t>
            </a:r>
            <a:r>
              <a:rPr lang="en-US" i="1" dirty="0"/>
              <a:t> You ask and do not receive, because you ask amiss, that you may spend it on your pleasures.”</a:t>
            </a:r>
          </a:p>
          <a:p>
            <a:pPr marL="0" lvl="0" indent="0">
              <a:buFont typeface="Arial" panose="020B0604020202020204" pitchFamily="34" charset="0"/>
              <a:buNone/>
            </a:pPr>
            <a:r>
              <a:rPr lang="en-US" b="1" i="0" dirty="0"/>
              <a:t>(Romans 2:8-9) [God blesses those who humbly seek His will], </a:t>
            </a:r>
            <a:r>
              <a:rPr lang="en-US" i="1" dirty="0"/>
              <a:t>“but to those who are </a:t>
            </a:r>
            <a:r>
              <a:rPr lang="en-US" i="1" u="sng" dirty="0"/>
              <a:t>self-seeking</a:t>
            </a:r>
            <a:r>
              <a:rPr lang="en-US" i="1" dirty="0"/>
              <a:t> </a:t>
            </a:r>
            <a:r>
              <a:rPr lang="en-US" i="1" u="sng" dirty="0"/>
              <a:t>and do not obey the truth</a:t>
            </a:r>
            <a:r>
              <a:rPr lang="en-US" i="1" dirty="0"/>
              <a:t>, but obey unrighteousness—indignation and wrath,</a:t>
            </a:r>
            <a:r>
              <a:rPr lang="en-US" i="1" baseline="30000" dirty="0"/>
              <a:t> 9</a:t>
            </a:r>
            <a:r>
              <a:rPr lang="en-US" i="1" dirty="0"/>
              <a:t> tribulation and anguish, on every soul of man who does evil, of the Jew first and also of the Greek.”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A2A-3E07-4180-9F1C-F4D9ECD833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98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False religion, when it starts, is resisted by the faithful.  But with time it can easily reach the point to where it has respectability and legitimacy in the eyes of men.</a:t>
            </a:r>
          </a:p>
          <a:p>
            <a:pPr marL="0" lvl="0" indent="0">
              <a:buFont typeface="Arial" panose="020B0604020202020204" pitchFamily="34" charset="0"/>
              <a:buNone/>
            </a:pPr>
            <a:r>
              <a:rPr lang="en-US" b="1" dirty="0"/>
              <a:t>(18:30-31), </a:t>
            </a:r>
            <a:r>
              <a:rPr lang="en-US" i="1" dirty="0"/>
              <a:t>“Then the children of Dan set up for themselves the carved image; </a:t>
            </a:r>
            <a:r>
              <a:rPr lang="en-US" i="1" u="sng" dirty="0"/>
              <a:t>and Jonathan the son of Gershom, the son of Manasseh, and his sons were priests to the tribe of Dan until the day of the captivity of the land.</a:t>
            </a:r>
            <a:r>
              <a:rPr lang="en-US" i="1" u="sng" baseline="30000" dirty="0"/>
              <a:t> 31</a:t>
            </a:r>
            <a:r>
              <a:rPr lang="en-US" i="1" u="sng" dirty="0"/>
              <a:t> So they set up for themselves Micah's carved image which he made, all the time that the house of God was in Shiloh</a:t>
            </a:r>
            <a:r>
              <a:rPr lang="en-US" i="1" dirty="0"/>
              <a:t>.”</a:t>
            </a:r>
          </a:p>
          <a:p>
            <a:pPr marL="628650" lvl="1" indent="-171450">
              <a:buFont typeface="Arial" panose="020B0604020202020204" pitchFamily="34" charset="0"/>
              <a:buChar char="•"/>
            </a:pPr>
            <a:r>
              <a:rPr lang="en-US" i="0" dirty="0"/>
              <a:t>From these words, it seems that the idolatry continued until the reign of David.</a:t>
            </a:r>
          </a:p>
          <a:p>
            <a:pPr marL="171450" lvl="0" indent="-171450">
              <a:buFont typeface="Arial" panose="020B0604020202020204" pitchFamily="34" charset="0"/>
              <a:buChar char="•"/>
            </a:pPr>
            <a:r>
              <a:rPr lang="en-US" b="1" dirty="0"/>
              <a:t>The same can be said of more modern departures from truth in our day.</a:t>
            </a:r>
          </a:p>
          <a:p>
            <a:pPr marL="628650" lvl="1" indent="-171450">
              <a:buFont typeface="Arial" panose="020B0604020202020204" pitchFamily="34" charset="0"/>
              <a:buChar char="•"/>
            </a:pPr>
            <a:r>
              <a:rPr lang="en-US" dirty="0"/>
              <a:t>Consider the digressions of </a:t>
            </a:r>
            <a:r>
              <a:rPr lang="en-US" u="sng" dirty="0"/>
              <a:t>Catholicism</a:t>
            </a:r>
            <a:r>
              <a:rPr lang="en-US" dirty="0"/>
              <a:t>, such as the use of mechanical instruments, change of mode of baptism, baptism of infants, exaltation of Bishop of Rome, and purgatory were not easily or universally accepted</a:t>
            </a:r>
          </a:p>
          <a:p>
            <a:pPr marL="628650" lvl="1" indent="-171450">
              <a:buFont typeface="Arial" panose="020B0604020202020204" pitchFamily="34" charset="0"/>
              <a:buChar char="•"/>
            </a:pPr>
            <a:r>
              <a:rPr lang="en-US" u="sng" dirty="0"/>
              <a:t>Mormonism</a:t>
            </a:r>
            <a:r>
              <a:rPr lang="en-US" u="none" dirty="0"/>
              <a:t> – Mormons were so despised in the state of Missouri that the governor in 1838 called for them to either be exterminated or driven from the state.  A militia unit attacked a group of Mormons, killing 18 of them.</a:t>
            </a:r>
          </a:p>
          <a:p>
            <a:pPr marL="628650" lvl="1" indent="-171450">
              <a:buFont typeface="Arial" panose="020B0604020202020204" pitchFamily="34" charset="0"/>
              <a:buChar char="•"/>
            </a:pPr>
            <a:r>
              <a:rPr lang="en-US" u="sng" dirty="0"/>
              <a:t>Instrumental Music </a:t>
            </a:r>
            <a:r>
              <a:rPr lang="en-US" dirty="0"/>
              <a:t>(Midway KY in 1859)</a:t>
            </a:r>
          </a:p>
          <a:p>
            <a:pPr marL="0" lvl="0" indent="0">
              <a:buFont typeface="Arial" panose="020B0604020202020204" pitchFamily="34" charset="0"/>
              <a:buNone/>
            </a:pPr>
            <a:r>
              <a:rPr lang="en-US" dirty="0"/>
              <a:t>J.W. McGarvey (1868), “</a:t>
            </a:r>
            <a:r>
              <a:rPr lang="en-US" sz="1200" b="0" i="0" kern="1200" dirty="0">
                <a:solidFill>
                  <a:schemeClr val="tx1"/>
                </a:solidFill>
                <a:effectLst/>
                <a:latin typeface="+mn-lt"/>
                <a:ea typeface="+mn-ea"/>
                <a:cs typeface="+mn-cs"/>
              </a:rPr>
              <a:t>In response to A.S. Hayden’s attempted justification of its use as an expression of expediency and progress, McGarvey stated: “you know that such are the convictions of a very large number of the best and most intelligent class of your brethren, that they will resist to the very last extremity the introduction of instrumental music in the worship, and that they will never, while they live, permit it to rest anywhere in peace” (p. 217).</a:t>
            </a:r>
            <a:endParaRPr lang="en-US" dirty="0"/>
          </a:p>
          <a:p>
            <a:pPr marL="628650" lvl="1" indent="-171450">
              <a:buFont typeface="Arial" panose="020B0604020202020204" pitchFamily="34" charset="0"/>
              <a:buChar char="•"/>
            </a:pPr>
            <a:r>
              <a:rPr lang="en-US" b="1" u="none" dirty="0"/>
              <a:t>False religion was established in the first century as well</a:t>
            </a:r>
          </a:p>
          <a:p>
            <a:pPr marL="0" lvl="0" indent="0">
              <a:buFont typeface="Arial" panose="020B0604020202020204" pitchFamily="34" charset="0"/>
              <a:buNone/>
            </a:pPr>
            <a:r>
              <a:rPr lang="en-US" b="1" u="none" dirty="0"/>
              <a:t>(Matthew 23:15), </a:t>
            </a:r>
            <a:r>
              <a:rPr lang="en-US" i="1" u="none" dirty="0"/>
              <a:t>“</a:t>
            </a:r>
            <a:r>
              <a:rPr lang="en-US" i="1" dirty="0"/>
              <a:t>Woe to you, scribes and Pharisees, hypocrites! For you travel land and sea to win one proselyte, and when he is won, you make him twice as much a son of hell as yourselves.”</a:t>
            </a:r>
          </a:p>
          <a:p>
            <a:pPr marL="628650" lvl="1" indent="-171450">
              <a:buFont typeface="Arial" panose="020B0604020202020204" pitchFamily="34" charset="0"/>
              <a:buChar char="•"/>
            </a:pPr>
            <a:r>
              <a:rPr lang="en-US" b="1" u="none" dirty="0"/>
              <a:t>Thus is the gullibility of men.  (And, we must be careful… it can happen to us!)</a:t>
            </a:r>
          </a:p>
          <a:p>
            <a:pPr marL="0" lvl="0" indent="0">
              <a:buFont typeface="Arial" panose="020B0604020202020204" pitchFamily="34" charset="0"/>
              <a:buNone/>
            </a:pPr>
            <a:r>
              <a:rPr lang="en-US" b="1" u="none" dirty="0"/>
              <a:t>(2 Peter 2:1-3), </a:t>
            </a:r>
            <a:r>
              <a:rPr lang="en-US" i="1" u="none" dirty="0"/>
              <a:t>“</a:t>
            </a:r>
            <a:r>
              <a:rPr lang="en-US" i="1" dirty="0"/>
              <a:t>But there were also false prophets among the people, even as there will be false teachers among you, who will secretly bring in destructive heresies, even denying the Lord who bought them, and bring on themselves swift destruction.</a:t>
            </a:r>
            <a:r>
              <a:rPr lang="en-US" i="1" baseline="30000" dirty="0"/>
              <a:t> 2</a:t>
            </a:r>
            <a:r>
              <a:rPr lang="en-US" i="1" dirty="0"/>
              <a:t> And many will follow their destructive ways, because of whom the way of truth will be blasphemed.</a:t>
            </a:r>
            <a:r>
              <a:rPr lang="en-US" i="1" baseline="30000" dirty="0"/>
              <a:t> 3</a:t>
            </a:r>
            <a:r>
              <a:rPr lang="en-US" i="1" dirty="0"/>
              <a:t> By covetousness they will exploit you with deceptive words; for a long time their judgment has not been idle, and their destruction does not slumber.”</a:t>
            </a:r>
            <a:endParaRPr lang="en-US" i="1"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A2A-3E07-4180-9F1C-F4D9ECD833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83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false religion is impotent.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contrary to modern day views, perversions of the gospel are common and easily accomplished.</a:t>
            </a:r>
          </a:p>
          <a:p>
            <a:endParaRPr lang="en-US" b="1" i="0" dirty="0"/>
          </a:p>
          <a:p>
            <a:r>
              <a:rPr lang="en-US" b="1" dirty="0"/>
              <a:t>(Galatians 1:6-9), </a:t>
            </a:r>
            <a:r>
              <a:rPr lang="en-US" i="1" dirty="0"/>
              <a:t>“I marvel that you are turning away so soon from Him who called you in the grace of Christ, to a different gospel,</a:t>
            </a:r>
            <a:r>
              <a:rPr lang="en-US" i="1" baseline="30000" dirty="0"/>
              <a:t> 7</a:t>
            </a:r>
            <a:r>
              <a:rPr lang="en-US" i="1" dirty="0"/>
              <a:t> which is not another; but there are some who trouble you and want to pervert the gospel of Christ.</a:t>
            </a:r>
            <a:r>
              <a:rPr lang="en-US" i="1" baseline="30000" dirty="0"/>
              <a:t> 8</a:t>
            </a:r>
            <a:r>
              <a:rPr lang="en-US" i="1" dirty="0"/>
              <a:t> But even if we, or an angel from heaven, preach any other gospel to you than what we have preached to you, let him be accursed.</a:t>
            </a:r>
            <a:r>
              <a:rPr lang="en-US" i="1" baseline="30000" dirty="0"/>
              <a:t> 9</a:t>
            </a:r>
            <a:r>
              <a:rPr lang="en-US" i="1" dirty="0"/>
              <a:t> As we have said before, so now I say again, if anyone preaches any other gospel to you than what you have received, let him be accursed.”</a:t>
            </a:r>
          </a:p>
          <a:p>
            <a:endParaRPr lang="en-US" b="1" i="1" dirty="0"/>
          </a:p>
          <a:p>
            <a:r>
              <a:rPr lang="en-US" b="1" i="0" dirty="0"/>
              <a:t>Our lesson, take care, lest we too become as Micah and the Danites, </a:t>
            </a:r>
            <a:r>
              <a:rPr lang="en-US" b="1" i="1" dirty="0"/>
              <a:t>“departing from the living God”</a:t>
            </a:r>
            <a:r>
              <a:rPr lang="en-US" b="1" i="0" dirty="0"/>
              <a:t> (Hebrews 3:12)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A2A-3E07-4180-9F1C-F4D9ECD833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72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2B13-9415-41C9-9099-53A1650AA5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D41ACD-39ED-4D93-94BC-52CC9FEA5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5C58E3-8466-4CB4-AEA4-B6577A416991}"/>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5" name="Footer Placeholder 4">
            <a:extLst>
              <a:ext uri="{FF2B5EF4-FFF2-40B4-BE49-F238E27FC236}">
                <a16:creationId xmlns:a16="http://schemas.microsoft.com/office/drawing/2014/main" id="{C9795BB1-E701-405A-B793-E7D99412C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5AAEF-CCCD-4334-91CD-14DD203425E1}"/>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139239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3F37-171C-4701-B832-D53F0FC446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6AF34E-DA52-4FAB-879C-BF9BEDF392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43D35-2ACB-4071-94FD-FB565C8F18A0}"/>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5" name="Footer Placeholder 4">
            <a:extLst>
              <a:ext uri="{FF2B5EF4-FFF2-40B4-BE49-F238E27FC236}">
                <a16:creationId xmlns:a16="http://schemas.microsoft.com/office/drawing/2014/main" id="{14ABC63F-F1A1-4B36-B962-BE8DA00C2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D6A54-35D1-4938-98CA-881677BA9335}"/>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186649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19DD9-8FEB-4399-B27B-4B326C5BC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CD03E-2FFC-44D5-B16B-01FD9C0286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DBBF9-66AF-4E89-B993-5E91506EDA2A}"/>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5" name="Footer Placeholder 4">
            <a:extLst>
              <a:ext uri="{FF2B5EF4-FFF2-40B4-BE49-F238E27FC236}">
                <a16:creationId xmlns:a16="http://schemas.microsoft.com/office/drawing/2014/main" id="{CCA6B73A-89F1-4701-9A6D-AA5623813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76C05-0D59-42E3-AAB4-A4EA6C86DF68}"/>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416531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66F8-3217-4D6B-8499-7946549B5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37459-D403-4FA7-8F40-C361C5D87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AB1B8-A19B-463D-B75E-499C568689C5}"/>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5" name="Footer Placeholder 4">
            <a:extLst>
              <a:ext uri="{FF2B5EF4-FFF2-40B4-BE49-F238E27FC236}">
                <a16:creationId xmlns:a16="http://schemas.microsoft.com/office/drawing/2014/main" id="{03887783-9F18-4C58-AA5D-A94CE1E2E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F35C8-7913-445A-BCF1-754273EC8BEC}"/>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366814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EACB-9C31-4BD5-95BA-D25EB2839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63C37-CC2F-46C5-89CF-2FF806A82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A6C1F-2994-43C9-A101-F42CBC1856ED}"/>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5" name="Footer Placeholder 4">
            <a:extLst>
              <a:ext uri="{FF2B5EF4-FFF2-40B4-BE49-F238E27FC236}">
                <a16:creationId xmlns:a16="http://schemas.microsoft.com/office/drawing/2014/main" id="{B6D19E14-CA1D-459A-92BB-FA383A834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3F229-2861-43BA-8692-1C53DF4A5700}"/>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241860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8A6D-AA1E-4411-ABCC-1CE5BCCCE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F8405-31F9-428D-82E0-83C99AC63E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B90F0-0DEB-4B3D-B209-7BFA96B24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F1198D-F3D4-4989-9C31-1FB9CB67242C}"/>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6" name="Footer Placeholder 5">
            <a:extLst>
              <a:ext uri="{FF2B5EF4-FFF2-40B4-BE49-F238E27FC236}">
                <a16:creationId xmlns:a16="http://schemas.microsoft.com/office/drawing/2014/main" id="{18A06CC5-4D2B-43BF-9C47-4D22CCEED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09BAC-3EB7-4FB0-AB6A-CC3535717D01}"/>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318363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3581-A584-4775-BB31-B551751A49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EFC5F4-1EF0-4C2D-82E8-136D76731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E26B62-55E2-435E-824F-DAC4DBA273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9F589-1356-4A3C-B5E9-8AE8C7C34B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E5CF2-E16A-49B8-9F45-67E10F9A82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18F135-7C79-4FD5-AFB0-88D026116442}"/>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8" name="Footer Placeholder 7">
            <a:extLst>
              <a:ext uri="{FF2B5EF4-FFF2-40B4-BE49-F238E27FC236}">
                <a16:creationId xmlns:a16="http://schemas.microsoft.com/office/drawing/2014/main" id="{43301669-3773-4BA8-9CF6-46BCCA7BF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6A7B9A-9B11-4EE8-9E2E-88A6D9B569F1}"/>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103659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1B58-E9C0-4DCC-B9EF-7F221A00BE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767878-F432-4C20-A5EA-E8A295D57F2E}"/>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4" name="Footer Placeholder 3">
            <a:extLst>
              <a:ext uri="{FF2B5EF4-FFF2-40B4-BE49-F238E27FC236}">
                <a16:creationId xmlns:a16="http://schemas.microsoft.com/office/drawing/2014/main" id="{EB73DC6E-FF12-4967-A430-C417526087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4E6C99-C4F3-421E-BC26-D559B3E8DE1A}"/>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43213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ECF889-BD1B-4D2E-ADAE-380D8DB4D434}"/>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3" name="Footer Placeholder 2">
            <a:extLst>
              <a:ext uri="{FF2B5EF4-FFF2-40B4-BE49-F238E27FC236}">
                <a16:creationId xmlns:a16="http://schemas.microsoft.com/office/drawing/2014/main" id="{8BAA0E5C-8D71-4789-B2B1-9D96A146B7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B7F067-FEDB-467A-8F7C-4C761E5D2AEB}"/>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202404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5935-11F3-45EE-8DB2-28790C395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AD8BAE-7B42-42CD-9A74-DF15B2C39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697451-AD96-4516-A935-69365F84C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D0744-37C2-4273-947C-A5B9BF37A634}"/>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6" name="Footer Placeholder 5">
            <a:extLst>
              <a:ext uri="{FF2B5EF4-FFF2-40B4-BE49-F238E27FC236}">
                <a16:creationId xmlns:a16="http://schemas.microsoft.com/office/drawing/2014/main" id="{E5C3EF84-7743-4CEC-9481-AAD64595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319ED-773A-428E-886A-1A5A620E992B}"/>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91852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A142-F361-4314-BB3E-01CDB8416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E8CD33-9D27-4720-A6D4-651A5D7ECB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9A442E-4ABC-4A5C-84D2-C67224AAF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64AFA-D574-4EA5-B57E-E1F760334A8A}"/>
              </a:ext>
            </a:extLst>
          </p:cNvPr>
          <p:cNvSpPr>
            <a:spLocks noGrp="1"/>
          </p:cNvSpPr>
          <p:nvPr>
            <p:ph type="dt" sz="half" idx="10"/>
          </p:nvPr>
        </p:nvSpPr>
        <p:spPr/>
        <p:txBody>
          <a:bodyPr/>
          <a:lstStyle/>
          <a:p>
            <a:fld id="{32D3036E-A835-4907-9C39-DF469C315699}" type="datetimeFigureOut">
              <a:rPr lang="en-US" smtClean="0"/>
              <a:t>8/9/2019</a:t>
            </a:fld>
            <a:endParaRPr lang="en-US"/>
          </a:p>
        </p:txBody>
      </p:sp>
      <p:sp>
        <p:nvSpPr>
          <p:cNvPr id="6" name="Footer Placeholder 5">
            <a:extLst>
              <a:ext uri="{FF2B5EF4-FFF2-40B4-BE49-F238E27FC236}">
                <a16:creationId xmlns:a16="http://schemas.microsoft.com/office/drawing/2014/main" id="{09516695-93B2-4FD9-A379-CFBCDA066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52FDE-3D18-49AF-8833-64FBDD7D06E7}"/>
              </a:ext>
            </a:extLst>
          </p:cNvPr>
          <p:cNvSpPr>
            <a:spLocks noGrp="1"/>
          </p:cNvSpPr>
          <p:nvPr>
            <p:ph type="sldNum" sz="quarter" idx="12"/>
          </p:nvPr>
        </p:nvSpPr>
        <p:spPr/>
        <p:txBody>
          <a:bodyPr/>
          <a:lstStyle/>
          <a:p>
            <a:fld id="{D7110DEE-98EE-43C3-961B-DD910B4AC122}" type="slidenum">
              <a:rPr lang="en-US" smtClean="0"/>
              <a:t>‹#›</a:t>
            </a:fld>
            <a:endParaRPr lang="en-US"/>
          </a:p>
        </p:txBody>
      </p:sp>
    </p:spTree>
    <p:extLst>
      <p:ext uri="{BB962C8B-B14F-4D97-AF65-F5344CB8AC3E}">
        <p14:creationId xmlns:p14="http://schemas.microsoft.com/office/powerpoint/2010/main" val="195482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73C32-1B56-42A0-A828-1939771C5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EFDF63-68D8-44C9-B1E5-708C33AD6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37FD8-60F9-4F99-80D7-D78E0A676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3036E-A835-4907-9C39-DF469C315699}" type="datetimeFigureOut">
              <a:rPr lang="en-US" smtClean="0"/>
              <a:t>8/9/2019</a:t>
            </a:fld>
            <a:endParaRPr lang="en-US"/>
          </a:p>
        </p:txBody>
      </p:sp>
      <p:sp>
        <p:nvSpPr>
          <p:cNvPr id="5" name="Footer Placeholder 4">
            <a:extLst>
              <a:ext uri="{FF2B5EF4-FFF2-40B4-BE49-F238E27FC236}">
                <a16:creationId xmlns:a16="http://schemas.microsoft.com/office/drawing/2014/main" id="{24FD068C-0D05-433E-9BB3-B7806D647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E624B3-1693-467B-BB88-DC1B23290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10DEE-98EE-43C3-961B-DD910B4AC122}" type="slidenum">
              <a:rPr lang="en-US" smtClean="0"/>
              <a:t>‹#›</a:t>
            </a:fld>
            <a:endParaRPr lang="en-US"/>
          </a:p>
        </p:txBody>
      </p:sp>
    </p:spTree>
    <p:extLst>
      <p:ext uri="{BB962C8B-B14F-4D97-AF65-F5344CB8AC3E}">
        <p14:creationId xmlns:p14="http://schemas.microsoft.com/office/powerpoint/2010/main" val="124103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6A78-AC79-46D6-AC96-9FB9F9CCEF80}"/>
              </a:ext>
            </a:extLst>
          </p:cNvPr>
          <p:cNvSpPr>
            <a:spLocks noGrp="1"/>
          </p:cNvSpPr>
          <p:nvPr>
            <p:ph type="ctrTitle"/>
          </p:nvPr>
        </p:nvSpPr>
        <p:spPr>
          <a:xfrm>
            <a:off x="189186" y="1185425"/>
            <a:ext cx="8807669" cy="2387600"/>
          </a:xfrm>
        </p:spPr>
        <p:txBody>
          <a:bodyPr anchor="t">
            <a:normAutofit fontScale="90000"/>
          </a:bodyPr>
          <a:lstStyle/>
          <a:p>
            <a:r>
              <a:rPr lang="en-US" dirty="0">
                <a:latin typeface="Cooper Black" panose="0208090404030B020404" pitchFamily="18" charset="0"/>
              </a:rPr>
              <a:t>The Establishment</a:t>
            </a:r>
            <a:br>
              <a:rPr lang="en-US" dirty="0">
                <a:latin typeface="Cooper Black" panose="0208090404030B020404" pitchFamily="18" charset="0"/>
              </a:rPr>
            </a:br>
            <a:r>
              <a:rPr lang="en-US" dirty="0">
                <a:latin typeface="Cooper Black" panose="0208090404030B020404" pitchFamily="18" charset="0"/>
              </a:rPr>
              <a:t>of</a:t>
            </a:r>
            <a:br>
              <a:rPr lang="en-US" dirty="0">
                <a:latin typeface="Cooper Black" panose="0208090404030B020404" pitchFamily="18" charset="0"/>
              </a:rPr>
            </a:br>
            <a:r>
              <a:rPr lang="en-US" dirty="0">
                <a:latin typeface="Cooper Black" panose="0208090404030B020404" pitchFamily="18" charset="0"/>
              </a:rPr>
              <a:t>False Religion</a:t>
            </a:r>
          </a:p>
        </p:txBody>
      </p:sp>
      <p:sp>
        <p:nvSpPr>
          <p:cNvPr id="3" name="Subtitle 2">
            <a:extLst>
              <a:ext uri="{FF2B5EF4-FFF2-40B4-BE49-F238E27FC236}">
                <a16:creationId xmlns:a16="http://schemas.microsoft.com/office/drawing/2014/main" id="{CD244028-FC22-4C0C-A51A-FBA239D5BB47}"/>
              </a:ext>
            </a:extLst>
          </p:cNvPr>
          <p:cNvSpPr>
            <a:spLocks noGrp="1"/>
          </p:cNvSpPr>
          <p:nvPr>
            <p:ph type="subTitle" idx="1"/>
          </p:nvPr>
        </p:nvSpPr>
        <p:spPr>
          <a:xfrm>
            <a:off x="1324304" y="4295721"/>
            <a:ext cx="6348248" cy="1655762"/>
          </a:xfrm>
        </p:spPr>
        <p:txBody>
          <a:bodyPr>
            <a:normAutofit/>
          </a:bodyPr>
          <a:lstStyle/>
          <a:p>
            <a:r>
              <a:rPr lang="en-US" sz="4800" b="1" dirty="0"/>
              <a:t>Judges 17-18</a:t>
            </a:r>
          </a:p>
        </p:txBody>
      </p:sp>
    </p:spTree>
    <p:extLst>
      <p:ext uri="{BB962C8B-B14F-4D97-AF65-F5344CB8AC3E}">
        <p14:creationId xmlns:p14="http://schemas.microsoft.com/office/powerpoint/2010/main" val="414426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6A78-AC79-46D6-AC96-9FB9F9CCEF80}"/>
              </a:ext>
            </a:extLst>
          </p:cNvPr>
          <p:cNvSpPr>
            <a:spLocks noGrp="1"/>
          </p:cNvSpPr>
          <p:nvPr>
            <p:ph type="ctrTitle"/>
          </p:nvPr>
        </p:nvSpPr>
        <p:spPr>
          <a:xfrm>
            <a:off x="748145" y="365760"/>
            <a:ext cx="7697585" cy="3207265"/>
          </a:xfrm>
        </p:spPr>
        <p:txBody>
          <a:bodyPr anchor="t">
            <a:normAutofit fontScale="90000"/>
          </a:bodyPr>
          <a:lstStyle/>
          <a:p>
            <a:r>
              <a:rPr lang="en-US" dirty="0">
                <a:latin typeface="Cooper Black" panose="0208090404030B020404" pitchFamily="18" charset="0"/>
              </a:rPr>
              <a:t>False religion comes from men doing what is right in their own eyes.</a:t>
            </a:r>
          </a:p>
        </p:txBody>
      </p:sp>
      <p:sp>
        <p:nvSpPr>
          <p:cNvPr id="3" name="Subtitle 2">
            <a:extLst>
              <a:ext uri="{FF2B5EF4-FFF2-40B4-BE49-F238E27FC236}">
                <a16:creationId xmlns:a16="http://schemas.microsoft.com/office/drawing/2014/main" id="{CD244028-FC22-4C0C-A51A-FBA239D5BB47}"/>
              </a:ext>
            </a:extLst>
          </p:cNvPr>
          <p:cNvSpPr>
            <a:spLocks noGrp="1"/>
          </p:cNvSpPr>
          <p:nvPr>
            <p:ph type="subTitle" idx="1"/>
          </p:nvPr>
        </p:nvSpPr>
        <p:spPr>
          <a:xfrm>
            <a:off x="748145" y="4039984"/>
            <a:ext cx="7697585" cy="2452255"/>
          </a:xfrm>
        </p:spPr>
        <p:txBody>
          <a:bodyPr>
            <a:normAutofit/>
          </a:bodyPr>
          <a:lstStyle/>
          <a:p>
            <a:r>
              <a:rPr lang="en-US" sz="4800" b="1" dirty="0"/>
              <a:t>17:4-6</a:t>
            </a:r>
          </a:p>
          <a:p>
            <a:r>
              <a:rPr lang="en-US" sz="4400" dirty="0"/>
              <a:t>Matthew 15:7-9</a:t>
            </a:r>
          </a:p>
          <a:p>
            <a:r>
              <a:rPr lang="en-US" sz="4400" dirty="0"/>
              <a:t>2 Timothy 4:2-4</a:t>
            </a:r>
          </a:p>
        </p:txBody>
      </p:sp>
    </p:spTree>
    <p:extLst>
      <p:ext uri="{BB962C8B-B14F-4D97-AF65-F5344CB8AC3E}">
        <p14:creationId xmlns:p14="http://schemas.microsoft.com/office/powerpoint/2010/main" val="259299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6A78-AC79-46D6-AC96-9FB9F9CCEF80}"/>
              </a:ext>
            </a:extLst>
          </p:cNvPr>
          <p:cNvSpPr>
            <a:spLocks noGrp="1"/>
          </p:cNvSpPr>
          <p:nvPr>
            <p:ph type="ctrTitle"/>
          </p:nvPr>
        </p:nvSpPr>
        <p:spPr>
          <a:xfrm>
            <a:off x="748145" y="365760"/>
            <a:ext cx="7697585" cy="3207265"/>
          </a:xfrm>
        </p:spPr>
        <p:txBody>
          <a:bodyPr anchor="t">
            <a:normAutofit fontScale="90000"/>
          </a:bodyPr>
          <a:lstStyle/>
          <a:p>
            <a:r>
              <a:rPr lang="en-US" dirty="0">
                <a:latin typeface="Cooper Black" panose="0208090404030B020404" pitchFamily="18" charset="0"/>
              </a:rPr>
              <a:t>False religion retains aspects of true religion, making it respectable to many.</a:t>
            </a:r>
          </a:p>
        </p:txBody>
      </p:sp>
      <p:sp>
        <p:nvSpPr>
          <p:cNvPr id="3" name="Subtitle 2">
            <a:extLst>
              <a:ext uri="{FF2B5EF4-FFF2-40B4-BE49-F238E27FC236}">
                <a16:creationId xmlns:a16="http://schemas.microsoft.com/office/drawing/2014/main" id="{CD244028-FC22-4C0C-A51A-FBA239D5BB47}"/>
              </a:ext>
            </a:extLst>
          </p:cNvPr>
          <p:cNvSpPr>
            <a:spLocks noGrp="1"/>
          </p:cNvSpPr>
          <p:nvPr>
            <p:ph type="subTitle" idx="1"/>
          </p:nvPr>
        </p:nvSpPr>
        <p:spPr>
          <a:xfrm>
            <a:off x="748145" y="4039984"/>
            <a:ext cx="7697585" cy="2452255"/>
          </a:xfrm>
        </p:spPr>
        <p:txBody>
          <a:bodyPr>
            <a:normAutofit/>
          </a:bodyPr>
          <a:lstStyle/>
          <a:p>
            <a:r>
              <a:rPr lang="en-US" sz="4800" b="1" dirty="0"/>
              <a:t>17:2-3, 13; 18:5-6, 19-20</a:t>
            </a:r>
          </a:p>
          <a:p>
            <a:r>
              <a:rPr lang="en-US" sz="4400" dirty="0"/>
              <a:t>Colossians 2:20-23</a:t>
            </a:r>
          </a:p>
          <a:p>
            <a:r>
              <a:rPr lang="en-US" sz="4400" dirty="0"/>
              <a:t>2 Timothy 3:5</a:t>
            </a:r>
          </a:p>
        </p:txBody>
      </p:sp>
    </p:spTree>
    <p:extLst>
      <p:ext uri="{BB962C8B-B14F-4D97-AF65-F5344CB8AC3E}">
        <p14:creationId xmlns:p14="http://schemas.microsoft.com/office/powerpoint/2010/main" val="399603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6A78-AC79-46D6-AC96-9FB9F9CCEF80}"/>
              </a:ext>
            </a:extLst>
          </p:cNvPr>
          <p:cNvSpPr>
            <a:spLocks noGrp="1"/>
          </p:cNvSpPr>
          <p:nvPr>
            <p:ph type="ctrTitle"/>
          </p:nvPr>
        </p:nvSpPr>
        <p:spPr>
          <a:xfrm>
            <a:off x="748145" y="365760"/>
            <a:ext cx="7697585" cy="3207265"/>
          </a:xfrm>
        </p:spPr>
        <p:txBody>
          <a:bodyPr anchor="t">
            <a:normAutofit fontScale="90000"/>
          </a:bodyPr>
          <a:lstStyle/>
          <a:p>
            <a:r>
              <a:rPr lang="en-US" dirty="0">
                <a:latin typeface="Cooper Black" panose="0208090404030B020404" pitchFamily="18" charset="0"/>
              </a:rPr>
              <a:t>False religion typically comes from impure and selfish motives.</a:t>
            </a:r>
          </a:p>
        </p:txBody>
      </p:sp>
      <p:sp>
        <p:nvSpPr>
          <p:cNvPr id="3" name="Subtitle 2">
            <a:extLst>
              <a:ext uri="{FF2B5EF4-FFF2-40B4-BE49-F238E27FC236}">
                <a16:creationId xmlns:a16="http://schemas.microsoft.com/office/drawing/2014/main" id="{CD244028-FC22-4C0C-A51A-FBA239D5BB47}"/>
              </a:ext>
            </a:extLst>
          </p:cNvPr>
          <p:cNvSpPr>
            <a:spLocks noGrp="1"/>
          </p:cNvSpPr>
          <p:nvPr>
            <p:ph type="subTitle" idx="1"/>
          </p:nvPr>
        </p:nvSpPr>
        <p:spPr>
          <a:xfrm>
            <a:off x="748145" y="4039984"/>
            <a:ext cx="7697585" cy="2452255"/>
          </a:xfrm>
        </p:spPr>
        <p:txBody>
          <a:bodyPr>
            <a:normAutofit/>
          </a:bodyPr>
          <a:lstStyle/>
          <a:p>
            <a:r>
              <a:rPr lang="en-US" sz="4800" b="1" dirty="0"/>
              <a:t>18:19-20, 25-26</a:t>
            </a:r>
          </a:p>
          <a:p>
            <a:r>
              <a:rPr lang="en-US" sz="4400" dirty="0"/>
              <a:t>James 4:1-4</a:t>
            </a:r>
          </a:p>
          <a:p>
            <a:r>
              <a:rPr lang="en-US" sz="4400" dirty="0"/>
              <a:t>Romans 2:8-9</a:t>
            </a:r>
          </a:p>
        </p:txBody>
      </p:sp>
    </p:spTree>
    <p:extLst>
      <p:ext uri="{BB962C8B-B14F-4D97-AF65-F5344CB8AC3E}">
        <p14:creationId xmlns:p14="http://schemas.microsoft.com/office/powerpoint/2010/main" val="16914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6A78-AC79-46D6-AC96-9FB9F9CCEF80}"/>
              </a:ext>
            </a:extLst>
          </p:cNvPr>
          <p:cNvSpPr>
            <a:spLocks noGrp="1"/>
          </p:cNvSpPr>
          <p:nvPr>
            <p:ph type="ctrTitle"/>
          </p:nvPr>
        </p:nvSpPr>
        <p:spPr>
          <a:xfrm>
            <a:off x="748145" y="365760"/>
            <a:ext cx="7697585" cy="3207265"/>
          </a:xfrm>
        </p:spPr>
        <p:txBody>
          <a:bodyPr anchor="t">
            <a:normAutofit fontScale="90000"/>
          </a:bodyPr>
          <a:lstStyle/>
          <a:p>
            <a:r>
              <a:rPr lang="en-US" dirty="0">
                <a:latin typeface="Cooper Black" panose="0208090404030B020404" pitchFamily="18" charset="0"/>
              </a:rPr>
              <a:t>False religion is often initially resisted but becomes established with time.</a:t>
            </a:r>
          </a:p>
        </p:txBody>
      </p:sp>
      <p:sp>
        <p:nvSpPr>
          <p:cNvPr id="3" name="Subtitle 2">
            <a:extLst>
              <a:ext uri="{FF2B5EF4-FFF2-40B4-BE49-F238E27FC236}">
                <a16:creationId xmlns:a16="http://schemas.microsoft.com/office/drawing/2014/main" id="{CD244028-FC22-4C0C-A51A-FBA239D5BB47}"/>
              </a:ext>
            </a:extLst>
          </p:cNvPr>
          <p:cNvSpPr>
            <a:spLocks noGrp="1"/>
          </p:cNvSpPr>
          <p:nvPr>
            <p:ph type="subTitle" idx="1"/>
          </p:nvPr>
        </p:nvSpPr>
        <p:spPr>
          <a:xfrm>
            <a:off x="748145" y="4039984"/>
            <a:ext cx="7697585" cy="2452255"/>
          </a:xfrm>
        </p:spPr>
        <p:txBody>
          <a:bodyPr>
            <a:normAutofit/>
          </a:bodyPr>
          <a:lstStyle/>
          <a:p>
            <a:r>
              <a:rPr lang="en-US" sz="4800" b="1" dirty="0"/>
              <a:t>18:30-31</a:t>
            </a:r>
          </a:p>
          <a:p>
            <a:r>
              <a:rPr lang="en-US" sz="4400" dirty="0"/>
              <a:t>Matthew 23:15</a:t>
            </a:r>
          </a:p>
          <a:p>
            <a:r>
              <a:rPr lang="en-US" sz="4400" dirty="0"/>
              <a:t>2 Peter 2:1-3</a:t>
            </a:r>
          </a:p>
        </p:txBody>
      </p:sp>
    </p:spTree>
    <p:extLst>
      <p:ext uri="{BB962C8B-B14F-4D97-AF65-F5344CB8AC3E}">
        <p14:creationId xmlns:p14="http://schemas.microsoft.com/office/powerpoint/2010/main" val="189370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6A78-AC79-46D6-AC96-9FB9F9CCEF80}"/>
              </a:ext>
            </a:extLst>
          </p:cNvPr>
          <p:cNvSpPr>
            <a:spLocks noGrp="1"/>
          </p:cNvSpPr>
          <p:nvPr>
            <p:ph type="ctrTitle"/>
          </p:nvPr>
        </p:nvSpPr>
        <p:spPr>
          <a:xfrm>
            <a:off x="288937" y="973019"/>
            <a:ext cx="8522553" cy="3307018"/>
          </a:xfrm>
        </p:spPr>
        <p:txBody>
          <a:bodyPr anchor="t">
            <a:normAutofit/>
          </a:bodyPr>
          <a:lstStyle/>
          <a:p>
            <a:r>
              <a:rPr lang="en-US" dirty="0">
                <a:latin typeface="Cooper Black" panose="0208090404030B020404" pitchFamily="18" charset="0"/>
              </a:rPr>
              <a:t>A false religion is impotent.</a:t>
            </a:r>
            <a:br>
              <a:rPr lang="en-US" sz="2200" dirty="0">
                <a:latin typeface="Cooper Black" panose="0208090404030B020404" pitchFamily="18" charset="0"/>
              </a:rPr>
            </a:br>
            <a:br>
              <a:rPr lang="en-US" sz="2200" dirty="0">
                <a:latin typeface="Cooper Black" panose="0208090404030B020404" pitchFamily="18" charset="0"/>
              </a:rPr>
            </a:br>
            <a:r>
              <a:rPr lang="en-US" dirty="0">
                <a:latin typeface="Cooper Black" panose="0208090404030B020404" pitchFamily="18" charset="0"/>
              </a:rPr>
              <a:t>We must take care!</a:t>
            </a:r>
          </a:p>
        </p:txBody>
      </p:sp>
      <p:sp>
        <p:nvSpPr>
          <p:cNvPr id="3" name="Subtitle 2">
            <a:extLst>
              <a:ext uri="{FF2B5EF4-FFF2-40B4-BE49-F238E27FC236}">
                <a16:creationId xmlns:a16="http://schemas.microsoft.com/office/drawing/2014/main" id="{CD244028-FC22-4C0C-A51A-FBA239D5BB47}"/>
              </a:ext>
            </a:extLst>
          </p:cNvPr>
          <p:cNvSpPr>
            <a:spLocks noGrp="1"/>
          </p:cNvSpPr>
          <p:nvPr>
            <p:ph type="subTitle" idx="1"/>
          </p:nvPr>
        </p:nvSpPr>
        <p:spPr>
          <a:xfrm>
            <a:off x="1376090" y="4628230"/>
            <a:ext cx="6348248" cy="1655762"/>
          </a:xfrm>
        </p:spPr>
        <p:txBody>
          <a:bodyPr>
            <a:normAutofit/>
          </a:bodyPr>
          <a:lstStyle/>
          <a:p>
            <a:r>
              <a:rPr lang="en-US" sz="4800" b="1" dirty="0"/>
              <a:t>Galatians 1:6-9</a:t>
            </a:r>
          </a:p>
        </p:txBody>
      </p:sp>
    </p:spTree>
    <p:extLst>
      <p:ext uri="{BB962C8B-B14F-4D97-AF65-F5344CB8AC3E}">
        <p14:creationId xmlns:p14="http://schemas.microsoft.com/office/powerpoint/2010/main" val="1818804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2868</Words>
  <Application>Microsoft Office PowerPoint</Application>
  <PresentationFormat>Widescreen</PresentationFormat>
  <Paragraphs>96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 Light</vt:lpstr>
      <vt:lpstr>Cooper Black</vt:lpstr>
      <vt:lpstr>Calibri</vt:lpstr>
      <vt:lpstr>Office Theme</vt:lpstr>
      <vt:lpstr>The Establishment of False Religion</vt:lpstr>
      <vt:lpstr>False religion comes from men doing what is right in their own eyes.</vt:lpstr>
      <vt:lpstr>False religion retains aspects of true religion, making it respectable to many.</vt:lpstr>
      <vt:lpstr>False religion typically comes from impure and selfish motives.</vt:lpstr>
      <vt:lpstr>False religion is often initially resisted but becomes established with time.</vt:lpstr>
      <vt:lpstr>A false religion is impotent.  We must take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Establishment of False Religion</dc:title>
  <dc:creator>Stan Cox</dc:creator>
  <cp:lastModifiedBy>Stan Cox</cp:lastModifiedBy>
  <cp:revision>27</cp:revision>
  <dcterms:created xsi:type="dcterms:W3CDTF">2019-08-09T16:00:07Z</dcterms:created>
  <dcterms:modified xsi:type="dcterms:W3CDTF">2019-08-10T16:42:52Z</dcterms:modified>
</cp:coreProperties>
</file>